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2" r:id="rId11"/>
    <p:sldId id="268" r:id="rId12"/>
    <p:sldId id="269" r:id="rId13"/>
    <p:sldId id="271" r:id="rId14"/>
    <p:sldId id="270" r:id="rId15"/>
  </p:sldIdLst>
  <p:sldSz cx="9144000" cy="6858000" type="screen4x3"/>
  <p:notesSz cx="9144000" cy="6858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  <p:embeddedFont>
      <p:font typeface="Algerian" panose="04020705040A02060702" pitchFamily="82" charset="0"/>
      <p:regular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0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9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57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9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4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3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30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DE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6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2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3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6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8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8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0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990600" y="228600"/>
            <a:ext cx="657542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Министерство</a:t>
            </a:r>
            <a:r>
              <a:rPr sz="1600" b="1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науки</a:t>
            </a:r>
            <a:r>
              <a:rPr sz="16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6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высшего</a:t>
            </a:r>
            <a:r>
              <a:rPr sz="16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Российской</a:t>
            </a:r>
            <a:r>
              <a:rPr sz="16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Федерации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Федеральное</a:t>
            </a:r>
            <a:r>
              <a:rPr sz="16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6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автономное</a:t>
            </a:r>
            <a:r>
              <a:rPr sz="16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образовательное</a:t>
            </a:r>
            <a:r>
              <a:rPr sz="16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учреждение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высшего</a:t>
            </a:r>
            <a:r>
              <a:rPr sz="1600" b="1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образования</a:t>
            </a:r>
            <a:endParaRPr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84200" marR="574040" algn="ctr">
              <a:lnSpc>
                <a:spcPct val="100000"/>
              </a:lnSpc>
            </a:pP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«Московский</a:t>
            </a:r>
            <a:r>
              <a:rPr sz="16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 юридический</a:t>
            </a:r>
            <a:r>
              <a:rPr sz="16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университет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sz="16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sz="16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sz="16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(МГЮА)»</a:t>
            </a:r>
            <a:endParaRPr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Западный</a:t>
            </a:r>
            <a:r>
              <a:rPr sz="16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институт</a:t>
            </a:r>
            <a:r>
              <a:rPr sz="16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(филиал)</a:t>
            </a:r>
            <a:endParaRPr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2000" y="1725832"/>
            <a:ext cx="7408545" cy="44646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8255" algn="ctr">
              <a:lnSpc>
                <a:spcPct val="100000"/>
              </a:lnSpc>
              <a:spcBef>
                <a:spcPts val="95"/>
              </a:spcBef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5240" marR="8255" algn="ctr">
              <a:lnSpc>
                <a:spcPct val="100000"/>
              </a:lnSpc>
              <a:spcBef>
                <a:spcPts val="95"/>
              </a:spcBef>
            </a:pPr>
            <a:r>
              <a:rPr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Кафедра</a:t>
            </a:r>
            <a:r>
              <a:rPr sz="2400" b="1" spc="-8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частно</a:t>
            </a:r>
            <a:r>
              <a:rPr lang="ru-RU" sz="2400" b="1" spc="-8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-правовых наук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2800" b="1" spc="-1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МАГИСТЕРСКАЯ</a:t>
            </a:r>
            <a:r>
              <a:rPr sz="2800" b="1" spc="-13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ПРОГРАММА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МАГИСТР</a:t>
            </a:r>
            <a:r>
              <a:rPr sz="3600" b="1" spc="-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ЧАСТНОГО</a:t>
            </a:r>
            <a:r>
              <a:rPr sz="3600" b="1" spc="-1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ПРАВА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Автор</a:t>
            </a:r>
            <a:r>
              <a:rPr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sz="2000" b="1" spc="-5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заведующий</a:t>
            </a:r>
            <a:r>
              <a:rPr sz="2000" b="1" spc="-65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кафедрой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-правовых наук,</a:t>
            </a:r>
            <a:r>
              <a:rPr lang="ru-RU" sz="2000" b="1" spc="-5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к.ю.н</a:t>
            </a:r>
            <a:r>
              <a:rPr lang="ru-RU" sz="2000" b="1" spc="-5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., доцент</a:t>
            </a:r>
            <a:r>
              <a:rPr sz="2000" b="1" spc="-3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Шелепина</a:t>
            </a:r>
            <a:r>
              <a:rPr sz="2000" b="1" spc="-4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Е.А.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2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202</a:t>
            </a:r>
            <a:r>
              <a:rPr lang="ru-RU" sz="2000" b="1" spc="-2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6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7772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«МАГИСТР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3400" y="1219200"/>
            <a:ext cx="8382000" cy="5766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Кузнецова Елена Владимировна</a:t>
            </a:r>
          </a:p>
          <a:p>
            <a:pPr marL="659765" indent="-332740" algn="ctr">
              <a:lnSpc>
                <a:spcPts val="1945"/>
              </a:lnSpc>
              <a:spcBef>
                <a:spcPts val="5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(МГЮА),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 доцент</a:t>
            </a: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945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Макарьин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Андрей Альбертович </a:t>
            </a:r>
          </a:p>
          <a:p>
            <a:pPr marL="659765" indent="-332740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(МГЮА),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</a:t>
            </a:r>
            <a:endParaRPr lang="ru-RU" sz="2000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181225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Онищенко Ирина Сергеевна</a:t>
            </a:r>
          </a:p>
          <a:p>
            <a:pPr marL="659765" indent="-332740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(МГЮА),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 доцент</a:t>
            </a: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36800">
              <a:lnSpc>
                <a:spcPct val="10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 Попович</a:t>
            </a:r>
            <a:r>
              <a:rPr lang="ru-RU" sz="2000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Марина</a:t>
            </a:r>
            <a:r>
              <a:rPr lang="ru-RU" sz="2000" spc="-2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Михайловна</a:t>
            </a:r>
            <a:endParaRPr lang="ru-RU" sz="20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659765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(МГЮА),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Страхов Сергей Евгеньевич </a:t>
            </a:r>
          </a:p>
          <a:p>
            <a:pPr marL="659765" indent="-332740" algn="ctr">
              <a:lnSpc>
                <a:spcPts val="1945"/>
              </a:lnSpc>
              <a:spcBef>
                <a:spcPts val="5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cтарший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преподаватель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</a:t>
            </a:r>
          </a:p>
          <a:p>
            <a:pPr marL="2834005" marR="311785" indent="-2174240" algn="ctr">
              <a:lnSpc>
                <a:spcPct val="80000"/>
              </a:lnSpc>
              <a:spcBef>
                <a:spcPts val="215"/>
              </a:spcBef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Шмакова Екатерина Борисовна </a:t>
            </a:r>
          </a:p>
          <a:p>
            <a:pPr marL="659765" indent="-332740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старший преподаватель 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</a:t>
            </a:r>
            <a:endParaRPr lang="ru-RU" sz="2000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59765">
              <a:lnSpc>
                <a:spcPts val="1730"/>
              </a:lnSpc>
            </a:pPr>
            <a:endParaRPr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4005" marR="311785" indent="-2174240">
              <a:lnSpc>
                <a:spcPct val="80000"/>
              </a:lnSpc>
              <a:spcBef>
                <a:spcPts val="21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119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119" y="398081"/>
            <a:ext cx="8957945" cy="6170295"/>
            <a:chOff x="183134" y="396493"/>
            <a:chExt cx="8957945" cy="6170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9975" y="2633471"/>
              <a:ext cx="403110" cy="5676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34" y="396493"/>
              <a:ext cx="8957564" cy="61701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61947" y="1111758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Адвокатура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3572" y="610311"/>
            <a:ext cx="939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Нотариат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8729" y="973912"/>
            <a:ext cx="14363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Коммерческие</a:t>
            </a:r>
            <a:endParaRPr sz="1800" dirty="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организации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7545" y="2056129"/>
            <a:ext cx="2608580" cy="746760"/>
            <a:chOff x="6527545" y="2056129"/>
            <a:chExt cx="2608580" cy="746760"/>
          </a:xfrm>
        </p:grpSpPr>
        <p:sp>
          <p:nvSpPr>
            <p:cNvPr id="9" name="object 9"/>
            <p:cNvSpPr/>
            <p:nvPr/>
          </p:nvSpPr>
          <p:spPr>
            <a:xfrm>
              <a:off x="6540245" y="2068829"/>
              <a:ext cx="2583180" cy="721360"/>
            </a:xfrm>
            <a:custGeom>
              <a:avLst/>
              <a:gdLst/>
              <a:ahLst/>
              <a:cxnLst/>
              <a:rect l="l" t="t" r="r" b="b"/>
              <a:pathLst>
                <a:path w="2583179" h="721360">
                  <a:moveTo>
                    <a:pt x="1291589" y="0"/>
                  </a:moveTo>
                  <a:lnTo>
                    <a:pt x="1220720" y="533"/>
                  </a:lnTo>
                  <a:lnTo>
                    <a:pt x="1150851" y="2115"/>
                  </a:lnTo>
                  <a:lnTo>
                    <a:pt x="1082079" y="4718"/>
                  </a:lnTo>
                  <a:lnTo>
                    <a:pt x="1014503" y="8315"/>
                  </a:lnTo>
                  <a:lnTo>
                    <a:pt x="948222" y="12878"/>
                  </a:lnTo>
                  <a:lnTo>
                    <a:pt x="883334" y="18379"/>
                  </a:lnTo>
                  <a:lnTo>
                    <a:pt x="819938" y="24791"/>
                  </a:lnTo>
                  <a:lnTo>
                    <a:pt x="758132" y="32087"/>
                  </a:lnTo>
                  <a:lnTo>
                    <a:pt x="698015" y="40239"/>
                  </a:lnTo>
                  <a:lnTo>
                    <a:pt x="639684" y="49219"/>
                  </a:lnTo>
                  <a:lnTo>
                    <a:pt x="583240" y="59000"/>
                  </a:lnTo>
                  <a:lnTo>
                    <a:pt x="528779" y="69555"/>
                  </a:lnTo>
                  <a:lnTo>
                    <a:pt x="476400" y="80855"/>
                  </a:lnTo>
                  <a:lnTo>
                    <a:pt x="426203" y="92874"/>
                  </a:lnTo>
                  <a:lnTo>
                    <a:pt x="378285" y="105584"/>
                  </a:lnTo>
                  <a:lnTo>
                    <a:pt x="332745" y="118957"/>
                  </a:lnTo>
                  <a:lnTo>
                    <a:pt x="289681" y="132966"/>
                  </a:lnTo>
                  <a:lnTo>
                    <a:pt x="249192" y="147584"/>
                  </a:lnTo>
                  <a:lnTo>
                    <a:pt x="211376" y="162782"/>
                  </a:lnTo>
                  <a:lnTo>
                    <a:pt x="176332" y="178533"/>
                  </a:lnTo>
                  <a:lnTo>
                    <a:pt x="114953" y="211586"/>
                  </a:lnTo>
                  <a:lnTo>
                    <a:pt x="65842" y="246522"/>
                  </a:lnTo>
                  <a:lnTo>
                    <a:pt x="29788" y="283120"/>
                  </a:lnTo>
                  <a:lnTo>
                    <a:pt x="7578" y="321162"/>
                  </a:lnTo>
                  <a:lnTo>
                    <a:pt x="0" y="360425"/>
                  </a:lnTo>
                  <a:lnTo>
                    <a:pt x="1911" y="380197"/>
                  </a:lnTo>
                  <a:lnTo>
                    <a:pt x="16903" y="418877"/>
                  </a:lnTo>
                  <a:lnTo>
                    <a:pt x="46134" y="456224"/>
                  </a:lnTo>
                  <a:lnTo>
                    <a:pt x="88815" y="492019"/>
                  </a:lnTo>
                  <a:lnTo>
                    <a:pt x="144158" y="526040"/>
                  </a:lnTo>
                  <a:lnTo>
                    <a:pt x="211376" y="558069"/>
                  </a:lnTo>
                  <a:lnTo>
                    <a:pt x="249192" y="573267"/>
                  </a:lnTo>
                  <a:lnTo>
                    <a:pt x="289681" y="587885"/>
                  </a:lnTo>
                  <a:lnTo>
                    <a:pt x="332745" y="601894"/>
                  </a:lnTo>
                  <a:lnTo>
                    <a:pt x="378285" y="615267"/>
                  </a:lnTo>
                  <a:lnTo>
                    <a:pt x="426203" y="627977"/>
                  </a:lnTo>
                  <a:lnTo>
                    <a:pt x="476400" y="639996"/>
                  </a:lnTo>
                  <a:lnTo>
                    <a:pt x="528779" y="651296"/>
                  </a:lnTo>
                  <a:lnTo>
                    <a:pt x="583240" y="661851"/>
                  </a:lnTo>
                  <a:lnTo>
                    <a:pt x="639684" y="671632"/>
                  </a:lnTo>
                  <a:lnTo>
                    <a:pt x="698015" y="680612"/>
                  </a:lnTo>
                  <a:lnTo>
                    <a:pt x="758132" y="688764"/>
                  </a:lnTo>
                  <a:lnTo>
                    <a:pt x="819938" y="696060"/>
                  </a:lnTo>
                  <a:lnTo>
                    <a:pt x="883334" y="702472"/>
                  </a:lnTo>
                  <a:lnTo>
                    <a:pt x="948222" y="707973"/>
                  </a:lnTo>
                  <a:lnTo>
                    <a:pt x="1014503" y="712536"/>
                  </a:lnTo>
                  <a:lnTo>
                    <a:pt x="1082079" y="716133"/>
                  </a:lnTo>
                  <a:lnTo>
                    <a:pt x="1150851" y="718736"/>
                  </a:lnTo>
                  <a:lnTo>
                    <a:pt x="1220720" y="720318"/>
                  </a:lnTo>
                  <a:lnTo>
                    <a:pt x="1291589" y="720852"/>
                  </a:lnTo>
                  <a:lnTo>
                    <a:pt x="1362459" y="720318"/>
                  </a:lnTo>
                  <a:lnTo>
                    <a:pt x="1432328" y="718736"/>
                  </a:lnTo>
                  <a:lnTo>
                    <a:pt x="1501100" y="716133"/>
                  </a:lnTo>
                  <a:lnTo>
                    <a:pt x="1568676" y="712536"/>
                  </a:lnTo>
                  <a:lnTo>
                    <a:pt x="1634957" y="707973"/>
                  </a:lnTo>
                  <a:lnTo>
                    <a:pt x="1699845" y="702472"/>
                  </a:lnTo>
                  <a:lnTo>
                    <a:pt x="1763241" y="696060"/>
                  </a:lnTo>
                  <a:lnTo>
                    <a:pt x="1825047" y="688764"/>
                  </a:lnTo>
                  <a:lnTo>
                    <a:pt x="1885164" y="680612"/>
                  </a:lnTo>
                  <a:lnTo>
                    <a:pt x="1943495" y="671632"/>
                  </a:lnTo>
                  <a:lnTo>
                    <a:pt x="1999939" y="661851"/>
                  </a:lnTo>
                  <a:lnTo>
                    <a:pt x="2054400" y="651296"/>
                  </a:lnTo>
                  <a:lnTo>
                    <a:pt x="2106779" y="639996"/>
                  </a:lnTo>
                  <a:lnTo>
                    <a:pt x="2156976" y="627977"/>
                  </a:lnTo>
                  <a:lnTo>
                    <a:pt x="2204894" y="615267"/>
                  </a:lnTo>
                  <a:lnTo>
                    <a:pt x="2250434" y="601894"/>
                  </a:lnTo>
                  <a:lnTo>
                    <a:pt x="2293498" y="587885"/>
                  </a:lnTo>
                  <a:lnTo>
                    <a:pt x="2333987" y="573267"/>
                  </a:lnTo>
                  <a:lnTo>
                    <a:pt x="2371803" y="558069"/>
                  </a:lnTo>
                  <a:lnTo>
                    <a:pt x="2406847" y="542318"/>
                  </a:lnTo>
                  <a:lnTo>
                    <a:pt x="2468226" y="509265"/>
                  </a:lnTo>
                  <a:lnTo>
                    <a:pt x="2517337" y="474329"/>
                  </a:lnTo>
                  <a:lnTo>
                    <a:pt x="2553391" y="437731"/>
                  </a:lnTo>
                  <a:lnTo>
                    <a:pt x="2575601" y="399689"/>
                  </a:lnTo>
                  <a:lnTo>
                    <a:pt x="2583179" y="360425"/>
                  </a:lnTo>
                  <a:lnTo>
                    <a:pt x="2581268" y="340654"/>
                  </a:lnTo>
                  <a:lnTo>
                    <a:pt x="2566276" y="301974"/>
                  </a:lnTo>
                  <a:lnTo>
                    <a:pt x="2537045" y="264627"/>
                  </a:lnTo>
                  <a:lnTo>
                    <a:pt x="2494364" y="228832"/>
                  </a:lnTo>
                  <a:lnTo>
                    <a:pt x="2439021" y="194811"/>
                  </a:lnTo>
                  <a:lnTo>
                    <a:pt x="2371803" y="162782"/>
                  </a:lnTo>
                  <a:lnTo>
                    <a:pt x="2333987" y="147584"/>
                  </a:lnTo>
                  <a:lnTo>
                    <a:pt x="2293498" y="132966"/>
                  </a:lnTo>
                  <a:lnTo>
                    <a:pt x="2250434" y="118957"/>
                  </a:lnTo>
                  <a:lnTo>
                    <a:pt x="2204894" y="105584"/>
                  </a:lnTo>
                  <a:lnTo>
                    <a:pt x="2156976" y="92874"/>
                  </a:lnTo>
                  <a:lnTo>
                    <a:pt x="2106779" y="80855"/>
                  </a:lnTo>
                  <a:lnTo>
                    <a:pt x="2054400" y="69555"/>
                  </a:lnTo>
                  <a:lnTo>
                    <a:pt x="1999939" y="59000"/>
                  </a:lnTo>
                  <a:lnTo>
                    <a:pt x="1943495" y="49219"/>
                  </a:lnTo>
                  <a:lnTo>
                    <a:pt x="1885164" y="40239"/>
                  </a:lnTo>
                  <a:lnTo>
                    <a:pt x="1825047" y="32087"/>
                  </a:lnTo>
                  <a:lnTo>
                    <a:pt x="1763241" y="24791"/>
                  </a:lnTo>
                  <a:lnTo>
                    <a:pt x="1699845" y="18379"/>
                  </a:lnTo>
                  <a:lnTo>
                    <a:pt x="1634957" y="12878"/>
                  </a:lnTo>
                  <a:lnTo>
                    <a:pt x="1568676" y="8315"/>
                  </a:lnTo>
                  <a:lnTo>
                    <a:pt x="1501100" y="4718"/>
                  </a:lnTo>
                  <a:lnTo>
                    <a:pt x="1432328" y="2115"/>
                  </a:lnTo>
                  <a:lnTo>
                    <a:pt x="1362459" y="533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40245" y="2068829"/>
              <a:ext cx="2583180" cy="721360"/>
            </a:xfrm>
            <a:custGeom>
              <a:avLst/>
              <a:gdLst/>
              <a:ahLst/>
              <a:cxnLst/>
              <a:rect l="l" t="t" r="r" b="b"/>
              <a:pathLst>
                <a:path w="2583179" h="721360">
                  <a:moveTo>
                    <a:pt x="0" y="360425"/>
                  </a:moveTo>
                  <a:lnTo>
                    <a:pt x="7578" y="321162"/>
                  </a:lnTo>
                  <a:lnTo>
                    <a:pt x="29788" y="283120"/>
                  </a:lnTo>
                  <a:lnTo>
                    <a:pt x="65842" y="246522"/>
                  </a:lnTo>
                  <a:lnTo>
                    <a:pt x="114953" y="211586"/>
                  </a:lnTo>
                  <a:lnTo>
                    <a:pt x="176332" y="178533"/>
                  </a:lnTo>
                  <a:lnTo>
                    <a:pt x="211376" y="162782"/>
                  </a:lnTo>
                  <a:lnTo>
                    <a:pt x="249192" y="147584"/>
                  </a:lnTo>
                  <a:lnTo>
                    <a:pt x="289681" y="132966"/>
                  </a:lnTo>
                  <a:lnTo>
                    <a:pt x="332745" y="118957"/>
                  </a:lnTo>
                  <a:lnTo>
                    <a:pt x="378285" y="105584"/>
                  </a:lnTo>
                  <a:lnTo>
                    <a:pt x="426203" y="92874"/>
                  </a:lnTo>
                  <a:lnTo>
                    <a:pt x="476400" y="80855"/>
                  </a:lnTo>
                  <a:lnTo>
                    <a:pt x="528779" y="69555"/>
                  </a:lnTo>
                  <a:lnTo>
                    <a:pt x="583240" y="59000"/>
                  </a:lnTo>
                  <a:lnTo>
                    <a:pt x="639684" y="49219"/>
                  </a:lnTo>
                  <a:lnTo>
                    <a:pt x="698015" y="40239"/>
                  </a:lnTo>
                  <a:lnTo>
                    <a:pt x="758132" y="32087"/>
                  </a:lnTo>
                  <a:lnTo>
                    <a:pt x="819938" y="24791"/>
                  </a:lnTo>
                  <a:lnTo>
                    <a:pt x="883334" y="18379"/>
                  </a:lnTo>
                  <a:lnTo>
                    <a:pt x="948222" y="12878"/>
                  </a:lnTo>
                  <a:lnTo>
                    <a:pt x="1014503" y="8315"/>
                  </a:lnTo>
                  <a:lnTo>
                    <a:pt x="1082079" y="4718"/>
                  </a:lnTo>
                  <a:lnTo>
                    <a:pt x="1150851" y="2115"/>
                  </a:lnTo>
                  <a:lnTo>
                    <a:pt x="1220720" y="533"/>
                  </a:lnTo>
                  <a:lnTo>
                    <a:pt x="1291589" y="0"/>
                  </a:lnTo>
                  <a:lnTo>
                    <a:pt x="1362459" y="533"/>
                  </a:lnTo>
                  <a:lnTo>
                    <a:pt x="1432328" y="2115"/>
                  </a:lnTo>
                  <a:lnTo>
                    <a:pt x="1501100" y="4718"/>
                  </a:lnTo>
                  <a:lnTo>
                    <a:pt x="1568676" y="8315"/>
                  </a:lnTo>
                  <a:lnTo>
                    <a:pt x="1634957" y="12878"/>
                  </a:lnTo>
                  <a:lnTo>
                    <a:pt x="1699845" y="18379"/>
                  </a:lnTo>
                  <a:lnTo>
                    <a:pt x="1763241" y="24791"/>
                  </a:lnTo>
                  <a:lnTo>
                    <a:pt x="1825047" y="32087"/>
                  </a:lnTo>
                  <a:lnTo>
                    <a:pt x="1885164" y="40239"/>
                  </a:lnTo>
                  <a:lnTo>
                    <a:pt x="1943495" y="49219"/>
                  </a:lnTo>
                  <a:lnTo>
                    <a:pt x="1999939" y="59000"/>
                  </a:lnTo>
                  <a:lnTo>
                    <a:pt x="2054400" y="69555"/>
                  </a:lnTo>
                  <a:lnTo>
                    <a:pt x="2106779" y="80855"/>
                  </a:lnTo>
                  <a:lnTo>
                    <a:pt x="2156976" y="92874"/>
                  </a:lnTo>
                  <a:lnTo>
                    <a:pt x="2204894" y="105584"/>
                  </a:lnTo>
                  <a:lnTo>
                    <a:pt x="2250434" y="118957"/>
                  </a:lnTo>
                  <a:lnTo>
                    <a:pt x="2293498" y="132966"/>
                  </a:lnTo>
                  <a:lnTo>
                    <a:pt x="2333987" y="147584"/>
                  </a:lnTo>
                  <a:lnTo>
                    <a:pt x="2371803" y="162782"/>
                  </a:lnTo>
                  <a:lnTo>
                    <a:pt x="2406847" y="178533"/>
                  </a:lnTo>
                  <a:lnTo>
                    <a:pt x="2468226" y="211586"/>
                  </a:lnTo>
                  <a:lnTo>
                    <a:pt x="2517337" y="246522"/>
                  </a:lnTo>
                  <a:lnTo>
                    <a:pt x="2553391" y="283120"/>
                  </a:lnTo>
                  <a:lnTo>
                    <a:pt x="2575601" y="321162"/>
                  </a:lnTo>
                  <a:lnTo>
                    <a:pt x="2583179" y="360425"/>
                  </a:lnTo>
                  <a:lnTo>
                    <a:pt x="2581268" y="380197"/>
                  </a:lnTo>
                  <a:lnTo>
                    <a:pt x="2566276" y="418877"/>
                  </a:lnTo>
                  <a:lnTo>
                    <a:pt x="2537045" y="456224"/>
                  </a:lnTo>
                  <a:lnTo>
                    <a:pt x="2494364" y="492019"/>
                  </a:lnTo>
                  <a:lnTo>
                    <a:pt x="2439021" y="526040"/>
                  </a:lnTo>
                  <a:lnTo>
                    <a:pt x="2371803" y="558069"/>
                  </a:lnTo>
                  <a:lnTo>
                    <a:pt x="2333987" y="573267"/>
                  </a:lnTo>
                  <a:lnTo>
                    <a:pt x="2293498" y="587885"/>
                  </a:lnTo>
                  <a:lnTo>
                    <a:pt x="2250434" y="601894"/>
                  </a:lnTo>
                  <a:lnTo>
                    <a:pt x="2204894" y="615267"/>
                  </a:lnTo>
                  <a:lnTo>
                    <a:pt x="2156976" y="627977"/>
                  </a:lnTo>
                  <a:lnTo>
                    <a:pt x="2106779" y="639996"/>
                  </a:lnTo>
                  <a:lnTo>
                    <a:pt x="2054400" y="651296"/>
                  </a:lnTo>
                  <a:lnTo>
                    <a:pt x="1999939" y="661851"/>
                  </a:lnTo>
                  <a:lnTo>
                    <a:pt x="1943495" y="671632"/>
                  </a:lnTo>
                  <a:lnTo>
                    <a:pt x="1885164" y="680612"/>
                  </a:lnTo>
                  <a:lnTo>
                    <a:pt x="1825047" y="688764"/>
                  </a:lnTo>
                  <a:lnTo>
                    <a:pt x="1763241" y="696060"/>
                  </a:lnTo>
                  <a:lnTo>
                    <a:pt x="1699845" y="702472"/>
                  </a:lnTo>
                  <a:lnTo>
                    <a:pt x="1634957" y="707973"/>
                  </a:lnTo>
                  <a:lnTo>
                    <a:pt x="1568676" y="712536"/>
                  </a:lnTo>
                  <a:lnTo>
                    <a:pt x="1501100" y="716133"/>
                  </a:lnTo>
                  <a:lnTo>
                    <a:pt x="1432328" y="718736"/>
                  </a:lnTo>
                  <a:lnTo>
                    <a:pt x="1362459" y="720318"/>
                  </a:lnTo>
                  <a:lnTo>
                    <a:pt x="1291589" y="720852"/>
                  </a:lnTo>
                  <a:lnTo>
                    <a:pt x="1220720" y="720318"/>
                  </a:lnTo>
                  <a:lnTo>
                    <a:pt x="1150851" y="718736"/>
                  </a:lnTo>
                  <a:lnTo>
                    <a:pt x="1082079" y="716133"/>
                  </a:lnTo>
                  <a:lnTo>
                    <a:pt x="1014503" y="712536"/>
                  </a:lnTo>
                  <a:lnTo>
                    <a:pt x="948222" y="707973"/>
                  </a:lnTo>
                  <a:lnTo>
                    <a:pt x="883334" y="702472"/>
                  </a:lnTo>
                  <a:lnTo>
                    <a:pt x="819938" y="696060"/>
                  </a:lnTo>
                  <a:lnTo>
                    <a:pt x="758132" y="688764"/>
                  </a:lnTo>
                  <a:lnTo>
                    <a:pt x="698015" y="680612"/>
                  </a:lnTo>
                  <a:lnTo>
                    <a:pt x="639684" y="671632"/>
                  </a:lnTo>
                  <a:lnTo>
                    <a:pt x="583240" y="661851"/>
                  </a:lnTo>
                  <a:lnTo>
                    <a:pt x="528779" y="651296"/>
                  </a:lnTo>
                  <a:lnTo>
                    <a:pt x="476400" y="639996"/>
                  </a:lnTo>
                  <a:lnTo>
                    <a:pt x="426203" y="627977"/>
                  </a:lnTo>
                  <a:lnTo>
                    <a:pt x="378285" y="615267"/>
                  </a:lnTo>
                  <a:lnTo>
                    <a:pt x="332745" y="601894"/>
                  </a:lnTo>
                  <a:lnTo>
                    <a:pt x="289681" y="587885"/>
                  </a:lnTo>
                  <a:lnTo>
                    <a:pt x="249192" y="573267"/>
                  </a:lnTo>
                  <a:lnTo>
                    <a:pt x="211376" y="558069"/>
                  </a:lnTo>
                  <a:lnTo>
                    <a:pt x="176332" y="542318"/>
                  </a:lnTo>
                  <a:lnTo>
                    <a:pt x="114953" y="509265"/>
                  </a:lnTo>
                  <a:lnTo>
                    <a:pt x="65842" y="474329"/>
                  </a:lnTo>
                  <a:lnTo>
                    <a:pt x="29788" y="437731"/>
                  </a:lnTo>
                  <a:lnTo>
                    <a:pt x="7578" y="399689"/>
                  </a:lnTo>
                  <a:lnTo>
                    <a:pt x="0" y="360425"/>
                  </a:lnTo>
                  <a:close/>
                </a:path>
              </a:pathLst>
            </a:custGeom>
            <a:ln w="25400">
              <a:solidFill>
                <a:srgbClr val="BB6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24521" y="2271776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Корпорации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8412" y="2198319"/>
            <a:ext cx="1238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Суды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прокуратура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3381" y="3196209"/>
            <a:ext cx="1659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Некоммерческие </a:t>
            </a:r>
            <a:r>
              <a:rPr sz="1800" spc="-10" dirty="0">
                <a:latin typeface="Times New Roman"/>
                <a:cs typeface="Times New Roman"/>
              </a:rPr>
              <a:t>организации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9567" y="4542282"/>
            <a:ext cx="17011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745" marR="5080" indent="-4876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Государственные </a:t>
            </a:r>
            <a:r>
              <a:rPr sz="1800" spc="-10" dirty="0">
                <a:latin typeface="Times New Roman"/>
                <a:cs typeface="Times New Roman"/>
              </a:rPr>
              <a:t>органы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6989" y="5823610"/>
            <a:ext cx="172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Органы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местного самоуправления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4288" y="3386454"/>
            <a:ext cx="904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Частная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практика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1842" y="4576064"/>
            <a:ext cx="1636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Консалтинговые фирмы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4298" y="5783681"/>
            <a:ext cx="139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Арбитражные управляющие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03446" y="2695448"/>
            <a:ext cx="2051050" cy="1258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6070" algn="ctr">
              <a:lnSpc>
                <a:spcPts val="209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2330"/>
              </a:lnSpc>
            </a:pPr>
            <a:r>
              <a:rPr sz="2200" spc="-20" dirty="0">
                <a:solidFill>
                  <a:srgbClr val="161616"/>
                </a:solidFill>
                <a:latin typeface="Times New Roman"/>
                <a:cs typeface="Times New Roman"/>
              </a:rPr>
              <a:t>Трудоустройство</a:t>
            </a:r>
            <a:endParaRPr sz="2200" dirty="0">
              <a:latin typeface="Times New Roman"/>
              <a:cs typeface="Times New Roman"/>
            </a:endParaRPr>
          </a:p>
          <a:p>
            <a:pPr marL="245745" marR="236854" algn="ctr">
              <a:lnSpc>
                <a:spcPct val="100000"/>
              </a:lnSpc>
            </a:pPr>
            <a:r>
              <a:rPr sz="2200" spc="-20" dirty="0">
                <a:solidFill>
                  <a:srgbClr val="161616"/>
                </a:solidFill>
                <a:latin typeface="Times New Roman"/>
                <a:cs typeface="Times New Roman"/>
              </a:rPr>
              <a:t>выпускников </a:t>
            </a:r>
            <a:r>
              <a:rPr sz="2200" spc="-10" dirty="0">
                <a:solidFill>
                  <a:srgbClr val="161616"/>
                </a:solidFill>
                <a:latin typeface="Times New Roman"/>
                <a:cs typeface="Times New Roman"/>
              </a:rPr>
              <a:t>программы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16120" y="398082"/>
            <a:ext cx="2314067" cy="713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827699" y="2052925"/>
            <a:ext cx="7706701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443865" algn="l"/>
                <a:tab pos="444500" algn="l"/>
              </a:tabLst>
            </a:pP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r>
              <a:rPr sz="280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права,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О.Е.Кутафина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(МГЮА)</a:t>
            </a:r>
          </a:p>
          <a:p>
            <a:pPr marL="0" lvl="1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1212215" algn="l"/>
                <a:tab pos="1212850" algn="l"/>
              </a:tabLst>
            </a:pP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sz="2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388745" lvl="2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1737995" algn="l"/>
                <a:tab pos="1738630" algn="l"/>
              </a:tabLst>
            </a:pP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высокооплачиваемую</a:t>
            </a:r>
            <a:r>
              <a:rPr sz="28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658495" algn="l"/>
                <a:tab pos="659130" algn="l"/>
              </a:tabLst>
            </a:pP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горизонтов</a:t>
            </a:r>
            <a:endParaRPr lang="ru-RU" sz="28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658495" algn="l"/>
                <a:tab pos="659130" algn="l"/>
              </a:tabLst>
            </a:pP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знаний о последних новеллах законодательства </a:t>
            </a:r>
          </a:p>
          <a:p>
            <a:pPr marL="0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658495" algn="l"/>
                <a:tab pos="659130" algn="l"/>
              </a:tabLst>
            </a:pP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тенденций судебной практики</a:t>
            </a:r>
            <a:endParaRPr sz="2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Clr>
                <a:srgbClr val="FFFFCC"/>
              </a:buClr>
              <a:buSzPct val="58928"/>
              <a:buNone/>
              <a:tabLst>
                <a:tab pos="1087120" algn="l"/>
                <a:tab pos="1087755" algn="l"/>
              </a:tabLst>
            </a:pP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sz="2800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7620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ПОСЛЕ ОКОНЧАНИЯ МАГИСТРАТУРЫ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3800" y="1447800"/>
            <a:ext cx="4860290" cy="330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1195" marR="664210" algn="ctr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Направление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подготовки: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40.04.01</a:t>
            </a:r>
            <a:r>
              <a:rPr sz="1800" spc="-50" dirty="0">
                <a:solidFill>
                  <a:schemeClr val="tx1"/>
                </a:solidFill>
                <a:latin typeface="Times New Roman"/>
                <a:cs typeface="Times New Roman"/>
              </a:rPr>
              <a:t> –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Юриспруденция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Формы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18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18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очная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сро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1800" spc="-5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1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r>
              <a:rPr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1800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и</a:t>
            </a:r>
            <a:r>
              <a:rPr lang="ru-RU" sz="1800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заочная</a:t>
            </a:r>
            <a:r>
              <a:rPr sz="1800" spc="-5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срок</a:t>
            </a:r>
            <a:r>
              <a:rPr sz="18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обучения</a:t>
            </a:r>
            <a:r>
              <a:rPr sz="1800" spc="-5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1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r>
              <a:rPr sz="1800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sz="18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месяц</a:t>
            </a:r>
            <a:r>
              <a:rPr lang="ru-RU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</a:t>
            </a:r>
            <a:r>
              <a:rPr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ПРИЕМНАЯ</a:t>
            </a:r>
            <a:r>
              <a:rPr sz="18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КОМИССИЯ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5095" marR="118745" indent="-1270" algn="ctr">
              <a:lnSpc>
                <a:spcPct val="115100"/>
              </a:lnSpc>
              <a:spcBef>
                <a:spcPts val="1010"/>
              </a:spcBef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Адрес: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chemeClr val="tx1"/>
                </a:solidFill>
                <a:latin typeface="Times New Roman"/>
                <a:cs typeface="Times New Roman"/>
              </a:rPr>
              <a:t>г.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Вологда,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улица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Марии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Ульяновой,18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Телефон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sz="18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8-800-201-74-04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звонки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России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бесплатно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Информация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сайте: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vfmgua.ru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548640"/>
            <a:ext cx="1943100" cy="23530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494" y="2395804"/>
            <a:ext cx="665924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111760" algn="ctr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Высшее</a:t>
            </a:r>
            <a:r>
              <a:rPr sz="3200" b="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образование</a:t>
            </a:r>
            <a:r>
              <a:rPr sz="3200" b="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3200" b="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chemeClr val="tx1"/>
                </a:solidFill>
                <a:latin typeface="Times New Roman"/>
                <a:cs typeface="Times New Roman"/>
              </a:rPr>
              <a:t>современных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условиях</a:t>
            </a:r>
            <a:r>
              <a:rPr sz="3200" b="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3200" b="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важный</a:t>
            </a:r>
            <a:r>
              <a:rPr sz="3200" b="0" spc="-10" dirty="0">
                <a:solidFill>
                  <a:schemeClr val="tx1"/>
                </a:solidFill>
                <a:latin typeface="Times New Roman"/>
                <a:cs typeface="Times New Roman"/>
              </a:rPr>
              <a:t> залог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3200" b="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роста</a:t>
            </a:r>
            <a:r>
              <a:rPr sz="3200" b="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3200" b="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успешной</a:t>
            </a:r>
            <a:r>
              <a:rPr lang="ru-RU" sz="3200" b="0" spc="-1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0" spc="-10" smtClean="0">
                <a:solidFill>
                  <a:schemeClr val="tx1"/>
                </a:solidFill>
                <a:latin typeface="Times New Roman"/>
                <a:cs typeface="Times New Roman"/>
              </a:rPr>
              <a:t>карьеры</a:t>
            </a:r>
            <a:r>
              <a:rPr sz="3200" b="0" spc="-10" dirty="0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7325" y="273090"/>
            <a:ext cx="78022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МАГИСТЕРСКОЙ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«МАГИСТР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</a:t>
            </a:r>
            <a:r>
              <a:rPr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ПРАВА»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3400" y="1447800"/>
            <a:ext cx="8072755" cy="4095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</a:t>
            </a:r>
            <a:r>
              <a:rPr sz="2800" spc="49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магистров</a:t>
            </a:r>
            <a:r>
              <a:rPr sz="2800" spc="4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800" spc="49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области</a:t>
            </a:r>
            <a:r>
              <a:rPr sz="2800" spc="49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гражданского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права,</a:t>
            </a:r>
            <a:r>
              <a:rPr sz="28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международного</a:t>
            </a:r>
            <a:r>
              <a:rPr sz="28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частного</a:t>
            </a:r>
            <a:r>
              <a:rPr sz="28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права,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договорного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права,</a:t>
            </a:r>
            <a:r>
              <a:rPr sz="2800" spc="29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права</a:t>
            </a:r>
            <a:r>
              <a:rPr sz="2800" spc="29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интеллектуальной</a:t>
            </a:r>
            <a:r>
              <a:rPr sz="2800" spc="295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собственности,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жилищного</a:t>
            </a:r>
            <a:r>
              <a:rPr sz="28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права,</a:t>
            </a:r>
            <a:r>
              <a:rPr sz="28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8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сфере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банкротства.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</a:t>
            </a:r>
            <a:r>
              <a:rPr sz="2800" spc="505" dirty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юристов-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практиков,</a:t>
            </a:r>
            <a:r>
              <a:rPr sz="2800" spc="509" dirty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способных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осуществлять</a:t>
            </a:r>
            <a:r>
              <a:rPr sz="280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профессиональную</a:t>
            </a:r>
            <a:r>
              <a:rPr sz="28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деятельность</a:t>
            </a:r>
            <a:r>
              <a:rPr sz="280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как</a:t>
            </a:r>
            <a:r>
              <a:rPr sz="28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государственных,</a:t>
            </a:r>
            <a:r>
              <a:rPr sz="2800" spc="50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так</a:t>
            </a:r>
            <a:r>
              <a:rPr sz="2800" spc="50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800" spc="495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800" spc="50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частных,</a:t>
            </a:r>
            <a:r>
              <a:rPr sz="2800" spc="50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800" spc="50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800" spc="-50" dirty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международных</a:t>
            </a:r>
            <a:r>
              <a:rPr sz="28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компаниях.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578" y="313637"/>
            <a:ext cx="7646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2000" y="1295400"/>
            <a:ext cx="7848600" cy="5480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8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Актуальные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проблемы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права и 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правоприменения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865" indent="-3048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750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Гражданское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торговое право зарубежных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стран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865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Частное право в цифровой экономике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ts val="2300"/>
              </a:lnSpc>
              <a:spcBef>
                <a:spcPts val="560"/>
              </a:spcBef>
              <a:buAutoNum type="arabicPeriod"/>
              <a:tabLst>
                <a:tab pos="241935" algn="l"/>
                <a:tab pos="2175510" algn="l"/>
                <a:tab pos="4065270" algn="l"/>
                <a:tab pos="6567805" algn="l"/>
              </a:tabLst>
            </a:pPr>
            <a:r>
              <a:rPr lang="ru-RU"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Проблемы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правового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регулирования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оборота недвижимости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865" indent="-304800" algn="just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1750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Вещное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право: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проблемы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тенденции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развития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865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Общие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проблемы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договорного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права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179705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lang="ru-RU"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Гражданско-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правовая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ответственность</a:t>
            </a:r>
            <a:r>
              <a:rPr sz="2400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российском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зарубежном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праве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865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Исключительные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права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гражданском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обороте</a:t>
            </a:r>
            <a:endParaRPr lang="ru-RU" sz="2400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865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Сделки и представительство в частном праве</a:t>
            </a:r>
          </a:p>
          <a:p>
            <a:pPr marL="316865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Проблемы участия юридических лиц в гражданском обороте</a:t>
            </a:r>
          </a:p>
          <a:p>
            <a:pPr marL="316865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Методика подготовки магистерской диссертации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Практики (у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чебная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производственная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171510" y="156464"/>
            <a:ext cx="83153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marR="885190" algn="ctr">
              <a:lnSpc>
                <a:spcPct val="100000"/>
              </a:lnSpc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28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гражданском</a:t>
            </a:r>
            <a:r>
              <a:rPr sz="2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обороте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</a:t>
            </a:r>
            <a:r>
              <a:rPr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600" y="1905000"/>
            <a:ext cx="8072120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Банкротство</a:t>
            </a:r>
            <a:r>
              <a:rPr sz="24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юридических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лиц</a:t>
            </a:r>
            <a:endParaRPr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3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buSzPct val="95833"/>
              <a:buAutoNum type="arabicPeriod"/>
              <a:tabLst>
                <a:tab pos="241935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Проблемы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правового</a:t>
            </a:r>
            <a:r>
              <a:rPr sz="2400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регулирования</a:t>
            </a:r>
            <a:r>
              <a:rPr sz="2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оборота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ценных</a:t>
            </a:r>
            <a:r>
              <a:rPr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бумаг</a:t>
            </a:r>
            <a:endParaRPr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imes New Roman"/>
              <a:buAutoNum type="arabicPeriod"/>
            </a:pPr>
            <a:endParaRPr sz="3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Обеспечение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исполнения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обязательств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юридических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лиц</a:t>
            </a:r>
            <a:endParaRPr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3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"/>
              </a:spcBef>
              <a:buSzPct val="95833"/>
              <a:buAutoNum type="arabicPeriod"/>
              <a:tabLst>
                <a:tab pos="318135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Рассмотрение</a:t>
            </a:r>
            <a:r>
              <a:rPr sz="24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корпоративных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споров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арбитражных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судах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7848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4">
              <a:lnSpc>
                <a:spcPct val="100000"/>
              </a:lnSpc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2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28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</a:t>
            </a:r>
            <a:r>
              <a:rPr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судебной</a:t>
            </a:r>
            <a:r>
              <a:rPr sz="2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sz="2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9600" y="1905000"/>
            <a:ext cx="7560309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Договоры</a:t>
            </a:r>
            <a:r>
              <a:rPr sz="2400" spc="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сфере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госзакупок</a:t>
            </a:r>
            <a:endParaRPr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2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SzPct val="95833"/>
              <a:buAutoNum type="arabicPeriod"/>
              <a:tabLst>
                <a:tab pos="317500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Договор</a:t>
            </a:r>
            <a:r>
              <a:rPr sz="2400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аренды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предпринимательской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деятельности</a:t>
            </a:r>
            <a:endParaRPr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2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SzPct val="95833"/>
              <a:buAutoNum type="arabicPeriod"/>
              <a:tabLst>
                <a:tab pos="317500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Договор</a:t>
            </a:r>
            <a:r>
              <a:rPr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подряда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предпринимательской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деятельности</a:t>
            </a:r>
            <a:endParaRPr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2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SzPct val="95833"/>
              <a:buAutoNum type="arabicPeriod"/>
              <a:tabLst>
                <a:tab pos="317500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Договоры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сфере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возмездного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оказания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услуг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228600" y="105587"/>
            <a:ext cx="83159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lnSpc>
                <a:spcPct val="100000"/>
              </a:lnSpc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sz="28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8200" y="1981200"/>
            <a:ext cx="7696834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ичны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неимущественны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прав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2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5435" algn="just">
              <a:lnSpc>
                <a:spcPct val="100000"/>
              </a:lnSpc>
              <a:buAutoNum type="arabicPeriod"/>
              <a:tabLst>
                <a:tab pos="31813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Защита прав потребителей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материальные и процессуальные аспекты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AutoNum type="arabicPeriod"/>
            </a:pPr>
            <a:endParaRPr sz="2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5435" algn="just">
              <a:lnSpc>
                <a:spcPct val="100000"/>
              </a:lnSpc>
              <a:buAutoNum type="arabicPeriod"/>
              <a:tabLst>
                <a:tab pos="318135" algn="l"/>
              </a:tabLst>
            </a:pPr>
            <a:r>
              <a:rPr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Особенности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наследования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отдельных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видов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имущества</a:t>
            </a:r>
            <a:endParaRPr lang="ru-RU" sz="2400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5435" algn="just">
              <a:lnSpc>
                <a:spcPct val="100000"/>
              </a:lnSpc>
              <a:buAutoNum type="arabicPeriod"/>
              <a:tabLst>
                <a:tab pos="318135" algn="l"/>
              </a:tabLst>
            </a:pPr>
            <a:endParaRPr lang="ru-RU" sz="2400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7500" indent="-305435" algn="just">
              <a:lnSpc>
                <a:spcPct val="100000"/>
              </a:lnSpc>
              <a:buAutoNum type="arabicPeriod"/>
              <a:tabLst>
                <a:tab pos="31813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Особенности рассмотрения судами семейных дел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8239" y="286698"/>
            <a:ext cx="648843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МАГИСТЕРСКОЙ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86200" y="1592825"/>
            <a:ext cx="4676140" cy="3504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9220" algn="ctr">
              <a:lnSpc>
                <a:spcPts val="2160"/>
              </a:lnSpc>
              <a:spcBef>
                <a:spcPts val="105"/>
              </a:spcBef>
              <a:tabLst>
                <a:tab pos="3545204" algn="l"/>
              </a:tabLst>
            </a:pPr>
            <a:r>
              <a:rPr sz="2000" dirty="0">
                <a:solidFill>
                  <a:srgbClr val="161616"/>
                </a:solidFill>
                <a:latin typeface="Times New Roman"/>
                <a:cs typeface="Times New Roman"/>
              </a:rPr>
              <a:t>Богданов</a:t>
            </a:r>
            <a:r>
              <a:rPr sz="2000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61616"/>
                </a:solidFill>
                <a:latin typeface="Times New Roman"/>
                <a:cs typeface="Times New Roman"/>
              </a:rPr>
              <a:t>Дмитрий</a:t>
            </a:r>
            <a:r>
              <a:rPr sz="2000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61616"/>
                </a:solidFill>
                <a:latin typeface="Times New Roman"/>
                <a:cs typeface="Times New Roman"/>
              </a:rPr>
              <a:t>Евгеньевич,</a:t>
            </a:r>
            <a:r>
              <a:rPr sz="2000" dirty="0">
                <a:solidFill>
                  <a:srgbClr val="161616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161616"/>
                </a:solidFill>
                <a:latin typeface="Times New Roman"/>
                <a:cs typeface="Times New Roman"/>
              </a:rPr>
              <a:t>доктор</a:t>
            </a:r>
            <a:endParaRPr sz="2000" dirty="0">
              <a:latin typeface="Times New Roman"/>
              <a:cs typeface="Times New Roman"/>
            </a:endParaRPr>
          </a:p>
          <a:p>
            <a:pPr marL="227329" algn="ctr">
              <a:lnSpc>
                <a:spcPts val="2160"/>
              </a:lnSpc>
            </a:pPr>
            <a:r>
              <a:rPr sz="2000" dirty="0">
                <a:solidFill>
                  <a:srgbClr val="161616"/>
                </a:solidFill>
                <a:latin typeface="Times New Roman"/>
                <a:cs typeface="Times New Roman"/>
              </a:rPr>
              <a:t>юридических</a:t>
            </a:r>
            <a:r>
              <a:rPr sz="2000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61616"/>
                </a:solidFill>
                <a:latin typeface="Times New Roman"/>
                <a:cs typeface="Times New Roman"/>
              </a:rPr>
              <a:t>наук,</a:t>
            </a:r>
            <a:r>
              <a:rPr sz="2000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61616"/>
                </a:solidFill>
                <a:latin typeface="Times New Roman"/>
                <a:cs typeface="Times New Roman"/>
              </a:rPr>
              <a:t>доцент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98145" marR="163830" indent="-206375">
              <a:lnSpc>
                <a:spcPct val="80000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профессор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гражданского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права</a:t>
            </a:r>
            <a:r>
              <a:rPr sz="1800" spc="45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гражданского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процесса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Западного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sz="18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sz="18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7965" algn="ctr">
              <a:lnSpc>
                <a:spcPts val="1730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(МГЮА),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R="107950" algn="ctr">
              <a:lnSpc>
                <a:spcPts val="1945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Третейский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судья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Третейского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суда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при</a:t>
            </a:r>
            <a:r>
              <a:rPr sz="18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АНО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6695" algn="ctr">
              <a:lnSpc>
                <a:spcPts val="1730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юридической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поддержки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7965" algn="ctr">
              <a:lnSpc>
                <a:spcPts val="1945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предпринимательской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«Право»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74320" marR="35560" indent="-262255" algn="ctr">
              <a:lnSpc>
                <a:spcPts val="1739"/>
              </a:lnSpc>
              <a:spcBef>
                <a:spcPts val="5"/>
              </a:spcBef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Дисциплины</a:t>
            </a:r>
            <a:r>
              <a:rPr sz="18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Algerian"/>
                <a:cs typeface="Algerian"/>
              </a:rPr>
              <a:t>:</a:t>
            </a:r>
            <a:r>
              <a:rPr sz="1800" spc="-20" dirty="0">
                <a:solidFill>
                  <a:schemeClr val="tx1"/>
                </a:solidFill>
                <a:latin typeface="Algerian"/>
                <a:cs typeface="Algeri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«Гражданское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торговое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право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зарубежных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стран»,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руководство</a:t>
            </a:r>
            <a:r>
              <a:rPr sz="1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магистерских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диссертаций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4" y="1371600"/>
            <a:ext cx="3581197" cy="5364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05005"/>
            <a:ext cx="705538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5080" algn="ctr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«МАГИСТР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 ПРАВА»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55782" y="1715263"/>
            <a:ext cx="4341495" cy="330821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92785" marR="5080" indent="-680085">
              <a:lnSpc>
                <a:spcPts val="1920"/>
              </a:lnSpc>
              <a:spcBef>
                <a:spcPts val="565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Воронина Наталья Павловна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доктор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юридических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наук,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945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профессор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гражданского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права</a:t>
            </a:r>
            <a:r>
              <a:rPr sz="1800" spc="4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89940" marR="438150" algn="ctr">
              <a:lnSpc>
                <a:spcPct val="80000"/>
              </a:lnSpc>
              <a:spcBef>
                <a:spcPts val="219"/>
              </a:spcBef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гражданского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процесса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Северо-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Западного института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79755" marR="226695" algn="ctr">
              <a:lnSpc>
                <a:spcPct val="80000"/>
              </a:lnSpc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Кутафина (МГЮА)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R="139065" algn="ctr">
              <a:lnSpc>
                <a:spcPts val="1730"/>
              </a:lnSpc>
            </a:pPr>
            <a:r>
              <a:rPr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Дисциплин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ы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sz="1800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Вещное</a:t>
            </a:r>
            <a:r>
              <a:rPr lang="ru-RU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право:</a:t>
            </a:r>
            <a:r>
              <a:rPr lang="ru-RU" sz="18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проблемы</a:t>
            </a:r>
            <a:r>
              <a:rPr lang="ru-RU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lang="ru-RU" sz="18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тенденции</a:t>
            </a:r>
            <a:r>
              <a:rPr lang="ru-RU" sz="1800" spc="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развития», </a:t>
            </a:r>
            <a:r>
              <a:rPr lang="ru-RU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руководство магистерских диссертаций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96018"/>
            <a:ext cx="2017776" cy="2562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78606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«МАГИСТР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4800" y="1244407"/>
            <a:ext cx="8422742" cy="5186548"/>
          </a:xfrm>
          <a:prstGeom prst="rect">
            <a:avLst/>
          </a:prstGeom>
          <a:noFill/>
          <a:ln>
            <a:noFill/>
          </a:ln>
          <a:effectLst>
            <a:glow rad="571500">
              <a:schemeClr val="accent1"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2187575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    </a:t>
            </a:r>
            <a:r>
              <a:rPr sz="2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Шелепина</a:t>
            </a:r>
            <a:r>
              <a:rPr sz="2000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Елена</a:t>
            </a:r>
            <a:r>
              <a:rPr sz="2000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Times New Roman"/>
                <a:cs typeface="Times New Roman"/>
              </a:rPr>
              <a:t>Александровна,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ts val="1945"/>
              </a:lnSpc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заведующий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кафедрой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sz="20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sz="20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),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945"/>
              </a:lnSpc>
            </a:pPr>
            <a:r>
              <a:rPr lang="en-US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Батова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Оксана Сергеевна</a:t>
            </a:r>
          </a:p>
          <a:p>
            <a:pPr marL="659765" indent="-332740" algn="ctr">
              <a:lnSpc>
                <a:spcPts val="1945"/>
              </a:lnSpc>
              <a:spcBef>
                <a:spcPts val="5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(МГЮА),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 доцент</a:t>
            </a:r>
          </a:p>
          <a:p>
            <a:pPr algn="ctr">
              <a:lnSpc>
                <a:spcPts val="1945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Жариков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Андрей Анатольевич</a:t>
            </a:r>
          </a:p>
          <a:p>
            <a:pPr marL="659765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(МГЮА),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</a:p>
          <a:p>
            <a:pPr marL="659765" algn="ctr">
              <a:lnSpc>
                <a:spcPts val="1730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Карпикова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Людмила Валериевна</a:t>
            </a:r>
          </a:p>
          <a:p>
            <a:pPr marL="659765" indent="-332740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старший преподаватель 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(МГЮА),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algn="ctr">
              <a:lnSpc>
                <a:spcPts val="1945"/>
              </a:lnSpc>
            </a:pPr>
            <a:r>
              <a:rPr sz="2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Кирсанов</a:t>
            </a:r>
            <a:r>
              <a:rPr sz="2000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Константин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Times New Roman"/>
                <a:cs typeface="Times New Roman"/>
              </a:rPr>
              <a:t>Александрович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659765" indent="-332740" algn="ctr">
              <a:lnSpc>
                <a:spcPts val="1945"/>
              </a:lnSpc>
              <a:spcBef>
                <a:spcPts val="5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филиала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(МГЮА),</a:t>
            </a:r>
            <a:r>
              <a:rPr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доцент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Кондратовская Светлана Николаевна</a:t>
            </a:r>
          </a:p>
          <a:p>
            <a:pPr marL="659765" indent="-332740" algn="ctr">
              <a:lnSpc>
                <a:spcPts val="1945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доцент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кафедры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частно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-правовых наук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Северо-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Западного</a:t>
            </a:r>
            <a:r>
              <a:rPr lang="ru-RU" sz="20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института</a:t>
            </a:r>
            <a:r>
              <a:rPr lang="ru-RU" sz="2000" spc="-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(филиала)</a:t>
            </a:r>
            <a:r>
              <a:rPr lang="ru-RU" sz="20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имени</a:t>
            </a:r>
            <a:r>
              <a:rPr lang="ru-RU" sz="20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О.Е.</a:t>
            </a:r>
            <a:r>
              <a:rPr lang="ru-RU" sz="20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Кутафина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(МГЮА),</a:t>
            </a:r>
            <a:r>
              <a:rPr lang="ru-RU" sz="20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к.ю.н</a:t>
            </a:r>
            <a:r>
              <a:rPr lang="ru-RU" sz="20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 доцент</a:t>
            </a:r>
          </a:p>
          <a:p>
            <a:pPr marL="659765" indent="-332740" algn="ctr">
              <a:lnSpc>
                <a:spcPts val="1945"/>
              </a:lnSpc>
              <a:spcBef>
                <a:spcPts val="5"/>
              </a:spcBef>
            </a:pPr>
            <a:endParaRPr lang="ru-RU" sz="2000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4005" marR="311785" algn="ctr">
              <a:lnSpc>
                <a:spcPct val="80000"/>
              </a:lnSpc>
              <a:spcBef>
                <a:spcPts val="215"/>
              </a:spcBef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726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Century Gothic</vt:lpstr>
      <vt:lpstr>Arial</vt:lpstr>
      <vt:lpstr>Wingdings 3</vt:lpstr>
      <vt:lpstr>Times New Roman</vt:lpstr>
      <vt:lpstr>Algerian</vt:lpstr>
      <vt:lpstr>Ион</vt:lpstr>
      <vt:lpstr>Презентация PowerPoint</vt:lpstr>
      <vt:lpstr>ЦЕЛЬ МАГИСТЕРСКОЙ ПРОГРАММЫ «МАГИСТР ЧАСТНОГО ПРАВА»</vt:lpstr>
      <vt:lpstr>ОСНОВНЫЕ ДИСЦИПЛИНЫ ПРОГРАММЫ</vt:lpstr>
      <vt:lpstr>ДИСЦИПЛИНЫ ПО ВЫБОРУ ОБУЧАЮЩИХСЯ (в сфере участия в гражданском обороте юридических лиц)</vt:lpstr>
      <vt:lpstr>ДИСЦИПЛИНЫ ПО ВЫБОРУ ОБУЧАЮЩИХСЯ (в сфере договоров в судебной и деловой практики)</vt:lpstr>
      <vt:lpstr>ДИСЦИПЛИНЫ ПО ВЫБОРУ ОБУЧАЮЩИХСЯ (в сфере защиты интересов граждан)</vt:lpstr>
      <vt:lpstr>РУКОВОДИТЕЛЬ МАГИСТЕРСКОЙ ПРОГРАММЫ «МАГИСТР ЧАСТНОГО ПРАВА»</vt:lpstr>
      <vt:lpstr>ВЕДУЩИЕ ПРЕПОДАВАТЕЛИ ПРОГРАММЫ «МАГИСТР ЧАСТНОГО ПРАВА»</vt:lpstr>
      <vt:lpstr>ВЕДУЩИЕ ПРЕПОДАВАТЕЛИ ПРОГРАММЫ «МАГИСТР ЧАСТНОГО ПРАВА»</vt:lpstr>
      <vt:lpstr>ВЕДУЩИЕ ПРЕПОДАВАТЕЛИ ПРОГРАММЫ «МАГИСТР ЧАСТНОГО ПРАВА»</vt:lpstr>
      <vt:lpstr>Презентация PowerPoint</vt:lpstr>
      <vt:lpstr>ВОЗМОЖНОСТИ ПОСЛЕ ОКОНЧАНИЯ МАГИСТРАТУРЫ</vt:lpstr>
      <vt:lpstr>Презентация PowerPoint</vt:lpstr>
      <vt:lpstr>Высшее образование в современных условиях – важный залог профессионального роста и успешной карьеры!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связной</cp:lastModifiedBy>
  <cp:revision>26</cp:revision>
  <dcterms:created xsi:type="dcterms:W3CDTF">2022-07-28T16:52:34Z</dcterms:created>
  <dcterms:modified xsi:type="dcterms:W3CDTF">2026-02-22T19:54:48Z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2022-03-25T00:00:00Z</vt:filetime>
  </property>
  <property fmtid="{D5CDD505-2E9C-101B-9397-08002B2CF9AE}" pid="3" name="LastSaved">
    <vt:filetime>2022-07-28T00:00:00Z</vt:filetime>
  </property>
</Properties>
</file>